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Default Extension="bin" ContentType="application/vnd.ms-powerpoint.smartTags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29" r:id="rId1"/>
  </p:sldMasterIdLst>
  <p:notesMasterIdLst>
    <p:notesMasterId r:id="rId17"/>
  </p:notesMasterIdLst>
  <p:sldIdLst>
    <p:sldId id="256" r:id="rId2"/>
    <p:sldId id="290" r:id="rId3"/>
    <p:sldId id="292" r:id="rId4"/>
    <p:sldId id="293" r:id="rId5"/>
    <p:sldId id="294" r:id="rId6"/>
    <p:sldId id="295" r:id="rId7"/>
    <p:sldId id="296" r:id="rId8"/>
    <p:sldId id="298" r:id="rId9"/>
    <p:sldId id="299" r:id="rId10"/>
    <p:sldId id="302" r:id="rId11"/>
    <p:sldId id="306" r:id="rId12"/>
    <p:sldId id="300" r:id="rId13"/>
    <p:sldId id="297" r:id="rId14"/>
    <p:sldId id="304" r:id="rId15"/>
    <p:sldId id="305" r:id="rId16"/>
  </p:sldIdLst>
  <p:sldSz cx="9144000" cy="6858000" type="screen4x3"/>
  <p:notesSz cx="6858000" cy="9144000"/>
  <p:smartTags r:id="rId18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b="1"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6pPr>
    <a:lvl7pPr marL="2743200" algn="l" defTabSz="914400" rtl="0" eaLnBrk="1" latinLnBrk="0" hangingPunct="1">
      <a:defRPr b="1"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7pPr>
    <a:lvl8pPr marL="3200400" algn="l" defTabSz="914400" rtl="0" eaLnBrk="1" latinLnBrk="0" hangingPunct="1">
      <a:defRPr b="1"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8pPr>
    <a:lvl9pPr marL="3657600" algn="l" defTabSz="914400" rtl="0" eaLnBrk="1" latinLnBrk="0" hangingPunct="1">
      <a:defRPr b="1"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25817" autoAdjust="0"/>
    <p:restoredTop sz="94660"/>
  </p:normalViewPr>
  <p:slideViewPr>
    <p:cSldViewPr>
      <p:cViewPr varScale="1">
        <p:scale>
          <a:sx n="50" d="100"/>
          <a:sy n="50" d="100"/>
        </p:scale>
        <p:origin x="-634" y="-6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06/relationships/smartTags" Target="smartTags.bin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fld id="{27BC8112-C385-4269-87FD-F680A9387206}" type="datetimeFigureOut">
              <a:rPr lang="en-US"/>
              <a:pPr>
                <a:defRPr/>
              </a:pPr>
              <a:t>10/15/2012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fld id="{29D4196A-4C81-497D-A73A-18CEED8C1CB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8BDAD27-0AED-434D-BCA2-73C1591E53F1}" type="datetimeFigureOut">
              <a:rPr lang="en-US" smtClean="0"/>
              <a:pPr>
                <a:defRPr/>
              </a:pPr>
              <a:t>10/15/2012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FA21B-835F-4BB9-A66B-ADCB6B11A5A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C64492E-8922-4622-BFCB-43C7FBB3248F}" type="datetimeFigureOut">
              <a:rPr lang="en-US" smtClean="0"/>
              <a:pPr>
                <a:defRPr/>
              </a:pPr>
              <a:t>10/15/2012</a:t>
            </a:fld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FA21B-835F-4BB9-A66B-ADCB6B11A5A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C64492E-8922-4622-BFCB-43C7FBB3248F}" type="datetimeFigureOut">
              <a:rPr lang="en-US" smtClean="0"/>
              <a:pPr>
                <a:defRPr/>
              </a:pPr>
              <a:t>10/15/2012</a:t>
            </a:fld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FA21B-835F-4BB9-A66B-ADCB6B11A5A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34459-94CE-4AE5-BB1D-E1B980C317E6}" type="datetimeFigureOut">
              <a:rPr lang="en-US" smtClean="0"/>
              <a:pPr/>
              <a:t>10/15/2012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FA21B-835F-4BB9-A66B-ADCB6B11A5A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C64492E-8922-4622-BFCB-43C7FBB3248F}" type="datetimeFigureOut">
              <a:rPr lang="en-US" smtClean="0"/>
              <a:pPr>
                <a:defRPr/>
              </a:pPr>
              <a:t>10/15/2012</a:t>
            </a:fld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FA21B-835F-4BB9-A66B-ADCB6B11A5A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C64492E-8922-4622-BFCB-43C7FBB3248F}" type="datetimeFigureOut">
              <a:rPr lang="en-US" smtClean="0"/>
              <a:pPr>
                <a:defRPr/>
              </a:pPr>
              <a:t>10/15/2012</a:t>
            </a:fld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FA21B-835F-4BB9-A66B-ADCB6B11A5A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C64492E-8922-4622-BFCB-43C7FBB3248F}" type="datetimeFigureOut">
              <a:rPr lang="en-US" smtClean="0"/>
              <a:pPr>
                <a:defRPr/>
              </a:pPr>
              <a:t>10/15/2012</a:t>
            </a:fld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FA21B-835F-4BB9-A66B-ADCB6B11A5A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C64492E-8922-4622-BFCB-43C7FBB3248F}" type="datetimeFigureOut">
              <a:rPr lang="en-US" smtClean="0"/>
              <a:pPr>
                <a:defRPr/>
              </a:pPr>
              <a:t>10/15/2012</a:t>
            </a:fld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FA21B-835F-4BB9-A66B-ADCB6B11A5A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C64492E-8922-4622-BFCB-43C7FBB3248F}" type="datetimeFigureOut">
              <a:rPr lang="en-US" smtClean="0"/>
              <a:pPr>
                <a:defRPr/>
              </a:pPr>
              <a:t>10/15/2012</a:t>
            </a:fld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FA21B-835F-4BB9-A66B-ADCB6B11A5A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C64492E-8922-4622-BFCB-43C7FBB3248F}" type="datetimeFigureOut">
              <a:rPr lang="en-US" smtClean="0"/>
              <a:pPr>
                <a:defRPr/>
              </a:pPr>
              <a:t>10/15/2012</a:t>
            </a:fld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FA21B-835F-4BB9-A66B-ADCB6B11A5A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C64492E-8922-4622-BFCB-43C7FBB3248F}" type="datetimeFigureOut">
              <a:rPr lang="en-US" smtClean="0"/>
              <a:pPr>
                <a:defRPr/>
              </a:pPr>
              <a:t>10/15/2012</a:t>
            </a:fld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FA21B-835F-4BB9-A66B-ADCB6B11A5A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0C64492E-8922-4622-BFCB-43C7FBB3248F}" type="datetimeFigureOut">
              <a:rPr lang="en-US" smtClean="0"/>
              <a:pPr>
                <a:defRPr/>
              </a:pPr>
              <a:t>10/15/2012</a:t>
            </a:fld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3FA21B-835F-4BB9-A66B-ADCB6B11A5A8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30" r:id="rId1"/>
    <p:sldLayoutId id="2147483931" r:id="rId2"/>
    <p:sldLayoutId id="2147483932" r:id="rId3"/>
    <p:sldLayoutId id="2147483933" r:id="rId4"/>
    <p:sldLayoutId id="2147483934" r:id="rId5"/>
    <p:sldLayoutId id="2147483935" r:id="rId6"/>
    <p:sldLayoutId id="2147483936" r:id="rId7"/>
    <p:sldLayoutId id="2147483937" r:id="rId8"/>
    <p:sldLayoutId id="2147483938" r:id="rId9"/>
    <p:sldLayoutId id="2147483939" r:id="rId10"/>
    <p:sldLayoutId id="2147483940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mailto:wzhuo3@cc.gatech.edu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processing.org/" TargetMode="External"/><Relationship Id="rId2" Type="http://schemas.openxmlformats.org/officeDocument/2006/relationships/hyperlink" Target="http://www.jython.org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362200"/>
            <a:ext cx="7772400" cy="1470025"/>
          </a:xfrm>
        </p:spPr>
        <p:txBody>
          <a:bodyPr/>
          <a:lstStyle/>
          <a:p>
            <a:r>
              <a:rPr lang="en-US" dirty="0"/>
              <a:t>Entity-based Visualization of Malware Network Traces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733800"/>
            <a:ext cx="6400800" cy="1752600"/>
          </a:xfrm>
          <a:extLst>
            <a:ext uri="{909E8E84-426E-40dd-AFC4-6F175D3DCCD1}"/>
            <a:ext uri="{91240B29-F687-4f45-9708-019B960494DF}"/>
            <a:ext uri="{AF507438-7753-43e0-B8FC-AC1667EBCBE1}"/>
            <a:ext uri="{FAA26D3D-D897-4be2-8F04-BA451C77F1D7}"/>
          </a:extLst>
        </p:spPr>
        <p:txBody>
          <a:bodyPr>
            <a:normAutofit fontScale="85000" lnSpcReduction="20000"/>
          </a:bodyPr>
          <a:lstStyle/>
          <a:p>
            <a:pPr eaLnBrk="1" fontAlgn="auto" hangingPunct="1">
              <a:spcAft>
                <a:spcPts val="0"/>
              </a:spcAft>
              <a:buFont typeface="Wingdings 2"/>
              <a:buNone/>
              <a:defRPr/>
            </a:pPr>
            <a:endParaRPr lang="en-US" dirty="0">
              <a:cs typeface="Times New Roman" pitchFamily="18" charset="0"/>
            </a:endParaRPr>
          </a:p>
          <a:p>
            <a:pPr>
              <a:defRPr/>
            </a:pPr>
            <a:r>
              <a:rPr lang="en-US" dirty="0">
                <a:cs typeface="Times New Roman" pitchFamily="18" charset="0"/>
              </a:rPr>
              <a:t>Wei </a:t>
            </a:r>
            <a:r>
              <a:rPr lang="en-US" dirty="0" err="1">
                <a:cs typeface="Times New Roman" pitchFamily="18" charset="0"/>
              </a:rPr>
              <a:t>Zhuo</a:t>
            </a:r>
            <a:r>
              <a:rPr lang="en-US" dirty="0">
                <a:cs typeface="Times New Roman" pitchFamily="18" charset="0"/>
              </a:rPr>
              <a:t>, </a:t>
            </a:r>
            <a:r>
              <a:rPr lang="en-US" dirty="0" err="1">
                <a:cs typeface="Times New Roman" pitchFamily="18" charset="0"/>
              </a:rPr>
              <a:t>Yacin</a:t>
            </a:r>
            <a:r>
              <a:rPr lang="en-US" dirty="0">
                <a:cs typeface="Times New Roman" pitchFamily="18" charset="0"/>
              </a:rPr>
              <a:t> </a:t>
            </a:r>
            <a:r>
              <a:rPr lang="en-US" dirty="0" err="1">
                <a:cs typeface="Times New Roman" pitchFamily="18" charset="0"/>
              </a:rPr>
              <a:t>Nadji</a:t>
            </a:r>
            <a:endParaRPr lang="en-US" dirty="0">
              <a:cs typeface="Times New Roman" pitchFamily="18" charset="0"/>
            </a:endParaRPr>
          </a:p>
          <a:p>
            <a:pPr>
              <a:defRPr/>
            </a:pPr>
            <a:r>
              <a:rPr lang="en-US" dirty="0">
                <a:cs typeface="Times New Roman" pitchFamily="18" charset="0"/>
                <a:hlinkClick r:id="rId2"/>
              </a:rPr>
              <a:t>wzhuo3, yacin@cc.gatech.edu</a:t>
            </a:r>
            <a:endParaRPr lang="en-US" dirty="0">
              <a:cs typeface="Times New Roman" pitchFamily="18" charset="0"/>
            </a:endParaRPr>
          </a:p>
          <a:p>
            <a:pPr>
              <a:defRPr/>
            </a:pPr>
            <a:r>
              <a:rPr lang="en-US" dirty="0">
                <a:cs typeface="Times New Roman" pitchFamily="18" charset="0"/>
              </a:rPr>
              <a:t>Georgia Institute of Technology 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467600" y="-3986"/>
            <a:ext cx="1628380" cy="20613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Rectangle 4"/>
          <p:cNvSpPr/>
          <p:nvPr/>
        </p:nvSpPr>
        <p:spPr>
          <a:xfrm>
            <a:off x="228600" y="304800"/>
            <a:ext cx="462322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cs typeface="Times New Roman" pitchFamily="18" charset="0"/>
              </a:rPr>
              <a:t>To present at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  <a:cs typeface="Times New Roman" pitchFamily="18" charset="0"/>
              </a:rPr>
              <a:t>VizSec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cs typeface="Times New Roman" pitchFamily="18" charset="0"/>
              </a:rPr>
              <a:t> 2012, Seattle WA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Layout on the Timeline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752600"/>
            <a:ext cx="8229600" cy="4343400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+mj-lt"/>
              </a:rPr>
              <a:t>Input: </a:t>
            </a:r>
          </a:p>
          <a:p>
            <a:pPr lvl="1">
              <a:buFont typeface="Arial" pitchFamily="34" charset="0"/>
              <a:buChar char="•"/>
            </a:pPr>
            <a:r>
              <a:rPr lang="en-US" sz="2000" dirty="0">
                <a:solidFill>
                  <a:schemeClr val="accent2"/>
                </a:solidFill>
                <a:latin typeface="+mj-lt"/>
              </a:rPr>
              <a:t>a set of sorted starting times of a list of streams </a:t>
            </a:r>
            <a:r>
              <a:rPr lang="en-US" sz="2000" dirty="0">
                <a:latin typeface="+mj-lt"/>
              </a:rPr>
              <a:t>S={</a:t>
            </a:r>
            <a:r>
              <a:rPr lang="en-US" sz="2000" dirty="0" err="1">
                <a:latin typeface="+mj-lt"/>
              </a:rPr>
              <a:t>s</a:t>
            </a:r>
            <a:r>
              <a:rPr lang="en-US" sz="2000" baseline="-25000" dirty="0" err="1">
                <a:latin typeface="+mj-lt"/>
              </a:rPr>
              <a:t>i</a:t>
            </a:r>
            <a:r>
              <a:rPr lang="en-US" sz="2000" dirty="0">
                <a:latin typeface="+mj-lt"/>
              </a:rPr>
              <a:t>}</a:t>
            </a:r>
          </a:p>
          <a:p>
            <a:pPr lvl="1">
              <a:buFont typeface="Arial" pitchFamily="34" charset="0"/>
              <a:buChar char="•"/>
            </a:pPr>
            <a:r>
              <a:rPr lang="en-US" sz="2000" dirty="0">
                <a:solidFill>
                  <a:schemeClr val="accent2"/>
                </a:solidFill>
                <a:latin typeface="+mj-lt"/>
              </a:rPr>
              <a:t>map range </a:t>
            </a:r>
            <a:r>
              <a:rPr lang="en-US" sz="2000" dirty="0">
                <a:latin typeface="+mj-lt"/>
              </a:rPr>
              <a:t>{</a:t>
            </a:r>
            <a:r>
              <a:rPr lang="en-US" sz="2000" dirty="0" err="1">
                <a:latin typeface="+mj-lt"/>
              </a:rPr>
              <a:t>a</a:t>
            </a:r>
            <a:r>
              <a:rPr lang="en-US" sz="2000" baseline="-25000" dirty="0" err="1">
                <a:latin typeface="+mj-lt"/>
              </a:rPr>
              <a:t>min</a:t>
            </a:r>
            <a:r>
              <a:rPr lang="en-US" sz="2000" dirty="0">
                <a:latin typeface="+mj-lt"/>
              </a:rPr>
              <a:t>, </a:t>
            </a:r>
            <a:r>
              <a:rPr lang="en-US" sz="2000" dirty="0" err="1">
                <a:latin typeface="+mj-lt"/>
              </a:rPr>
              <a:t>a</a:t>
            </a:r>
            <a:r>
              <a:rPr lang="en-US" sz="2000" baseline="-25000" dirty="0" err="1">
                <a:latin typeface="+mj-lt"/>
              </a:rPr>
              <a:t>max</a:t>
            </a:r>
            <a:r>
              <a:rPr lang="en-US" sz="2000" dirty="0">
                <a:latin typeface="+mj-lt"/>
              </a:rPr>
              <a:t>} </a:t>
            </a:r>
          </a:p>
          <a:p>
            <a:pPr lvl="1">
              <a:buFont typeface="Arial" pitchFamily="34" charset="0"/>
              <a:buChar char="•"/>
            </a:pPr>
            <a:r>
              <a:rPr lang="en-US" sz="2000" dirty="0">
                <a:solidFill>
                  <a:schemeClr val="accent2"/>
                </a:solidFill>
                <a:latin typeface="+mj-lt"/>
              </a:rPr>
              <a:t>control parameter </a:t>
            </a:r>
            <a:r>
              <a:rPr lang="el-GR" sz="2000" dirty="0">
                <a:latin typeface="+mj-lt"/>
              </a:rPr>
              <a:t>α</a:t>
            </a:r>
            <a:endParaRPr lang="en-US" sz="2000" baseline="-25000" dirty="0">
              <a:latin typeface="+mj-lt"/>
            </a:endParaRPr>
          </a:p>
          <a:p>
            <a:r>
              <a:rPr lang="en-US" sz="2400" dirty="0">
                <a:solidFill>
                  <a:schemeClr val="tx2"/>
                </a:solidFill>
                <a:latin typeface="+mj-lt"/>
              </a:rPr>
              <a:t>Output: </a:t>
            </a:r>
          </a:p>
          <a:p>
            <a:pPr lvl="1">
              <a:buFont typeface="Arial" pitchFamily="34" charset="0"/>
              <a:buChar char="•"/>
            </a:pPr>
            <a:r>
              <a:rPr lang="en-US" sz="2000" dirty="0">
                <a:solidFill>
                  <a:schemeClr val="accent2"/>
                </a:solidFill>
                <a:latin typeface="+mj-lt"/>
              </a:rPr>
              <a:t>A set of locations </a:t>
            </a:r>
            <a:r>
              <a:rPr lang="en-US" sz="2000" dirty="0">
                <a:latin typeface="+mj-lt"/>
              </a:rPr>
              <a:t>A={</a:t>
            </a:r>
            <a:r>
              <a:rPr lang="en-US" sz="2000" dirty="0" err="1">
                <a:latin typeface="+mj-lt"/>
              </a:rPr>
              <a:t>a</a:t>
            </a:r>
            <a:r>
              <a:rPr lang="en-US" sz="2000" baseline="-25000" dirty="0" err="1">
                <a:latin typeface="+mj-lt"/>
              </a:rPr>
              <a:t>i</a:t>
            </a:r>
            <a:r>
              <a:rPr lang="en-US" sz="2000" dirty="0">
                <a:latin typeface="+mj-lt"/>
              </a:rPr>
              <a:t>} </a:t>
            </a:r>
            <a:r>
              <a:rPr lang="en-US" sz="2000" dirty="0">
                <a:solidFill>
                  <a:schemeClr val="accent2"/>
                </a:solidFill>
                <a:latin typeface="+mj-lt"/>
              </a:rPr>
              <a:t>in the map range</a:t>
            </a:r>
          </a:p>
          <a:p>
            <a:r>
              <a:rPr lang="en-US" sz="2400" dirty="0">
                <a:solidFill>
                  <a:schemeClr val="tx2"/>
                </a:solidFill>
                <a:latin typeface="+mj-lt"/>
              </a:rPr>
              <a:t>Algorithm:</a:t>
            </a:r>
          </a:p>
          <a:p>
            <a:pPr lvl="1">
              <a:buFont typeface="Arial" pitchFamily="34" charset="0"/>
              <a:buChar char="•"/>
            </a:pPr>
            <a:r>
              <a:rPr lang="en-US" sz="2000" dirty="0">
                <a:solidFill>
                  <a:schemeClr val="accent2"/>
                </a:solidFill>
                <a:latin typeface="+mj-lt"/>
              </a:rPr>
              <a:t>get the middle value </a:t>
            </a:r>
            <a:r>
              <a:rPr lang="en-US" sz="2000" dirty="0">
                <a:latin typeface="+mj-lt"/>
              </a:rPr>
              <a:t>s*</a:t>
            </a:r>
            <a:r>
              <a:rPr lang="en-US" sz="2000" dirty="0">
                <a:solidFill>
                  <a:schemeClr val="accent2"/>
                </a:solidFill>
                <a:latin typeface="+mj-lt"/>
              </a:rPr>
              <a:t> in </a:t>
            </a:r>
            <a:r>
              <a:rPr lang="en-US" sz="2000" dirty="0">
                <a:latin typeface="+mj-lt"/>
              </a:rPr>
              <a:t>S</a:t>
            </a:r>
            <a:r>
              <a:rPr lang="en-US" sz="2000" dirty="0">
                <a:solidFill>
                  <a:schemeClr val="accent2"/>
                </a:solidFill>
                <a:latin typeface="+mj-lt"/>
              </a:rPr>
              <a:t>, compute the average </a:t>
            </a:r>
            <a:r>
              <a:rPr lang="en-US" sz="2000" dirty="0">
                <a:latin typeface="+mj-lt"/>
              </a:rPr>
              <a:t>a</a:t>
            </a:r>
            <a:r>
              <a:rPr lang="en-US" sz="2000" baseline="-25000" dirty="0">
                <a:latin typeface="+mj-lt"/>
              </a:rPr>
              <a:t>1</a:t>
            </a:r>
            <a:r>
              <a:rPr lang="en-US" sz="2000" dirty="0">
                <a:solidFill>
                  <a:schemeClr val="accent2"/>
                </a:solidFill>
                <a:latin typeface="+mj-lt"/>
              </a:rPr>
              <a:t> of the map range,  the linear mapping position </a:t>
            </a:r>
            <a:r>
              <a:rPr lang="en-US" sz="2000" dirty="0">
                <a:latin typeface="+mj-lt"/>
              </a:rPr>
              <a:t>a</a:t>
            </a:r>
            <a:r>
              <a:rPr lang="en-US" sz="2000" baseline="-25000" dirty="0">
                <a:latin typeface="+mj-lt"/>
              </a:rPr>
              <a:t>2</a:t>
            </a:r>
            <a:r>
              <a:rPr lang="en-US" sz="2000" baseline="-25000" dirty="0">
                <a:solidFill>
                  <a:schemeClr val="accent2"/>
                </a:solidFill>
                <a:latin typeface="+mj-lt"/>
              </a:rPr>
              <a:t>  </a:t>
            </a:r>
            <a:r>
              <a:rPr lang="en-US" sz="2000" dirty="0">
                <a:solidFill>
                  <a:schemeClr val="accent2"/>
                </a:solidFill>
              </a:rPr>
              <a:t>of </a:t>
            </a:r>
            <a:r>
              <a:rPr lang="en-US" sz="2000" dirty="0"/>
              <a:t>s*</a:t>
            </a:r>
          </a:p>
          <a:p>
            <a:pPr lvl="1">
              <a:buFont typeface="Arial" pitchFamily="34" charset="0"/>
              <a:buChar char="•"/>
            </a:pPr>
            <a:r>
              <a:rPr lang="en-US" sz="2000" dirty="0">
                <a:solidFill>
                  <a:schemeClr val="accent2"/>
                </a:solidFill>
              </a:rPr>
              <a:t>Map </a:t>
            </a:r>
            <a:r>
              <a:rPr lang="en-US" sz="2000" dirty="0"/>
              <a:t>s*</a:t>
            </a:r>
            <a:r>
              <a:rPr lang="en-US" sz="2000" dirty="0">
                <a:solidFill>
                  <a:schemeClr val="accent2"/>
                </a:solidFill>
              </a:rPr>
              <a:t> to </a:t>
            </a:r>
            <a:r>
              <a:rPr lang="en-US" sz="2000" dirty="0"/>
              <a:t>a*= (1-</a:t>
            </a:r>
            <a:r>
              <a:rPr lang="el-GR" sz="2000" dirty="0"/>
              <a:t>α</a:t>
            </a:r>
            <a:r>
              <a:rPr lang="en-US" sz="2000" dirty="0"/>
              <a:t>)a</a:t>
            </a:r>
            <a:r>
              <a:rPr lang="en-US" sz="2000" baseline="-25000" dirty="0"/>
              <a:t>2</a:t>
            </a:r>
            <a:r>
              <a:rPr lang="en-US" sz="2000" dirty="0"/>
              <a:t>+</a:t>
            </a:r>
            <a:r>
              <a:rPr lang="el-GR" sz="2000" dirty="0"/>
              <a:t> α</a:t>
            </a:r>
            <a:r>
              <a:rPr lang="en-US" sz="2000" dirty="0"/>
              <a:t>a</a:t>
            </a:r>
            <a:r>
              <a:rPr lang="en-US" sz="2000" baseline="-25000" dirty="0"/>
              <a:t>1</a:t>
            </a:r>
          </a:p>
          <a:p>
            <a:pPr lvl="1">
              <a:buFont typeface="Arial" pitchFamily="34" charset="0"/>
              <a:buChar char="•"/>
            </a:pPr>
            <a:r>
              <a:rPr lang="en-US" sz="2000" dirty="0">
                <a:solidFill>
                  <a:schemeClr val="accent2"/>
                </a:solidFill>
              </a:rPr>
              <a:t>Repeat to sub arrays of </a:t>
            </a:r>
            <a:r>
              <a:rPr lang="en-US" sz="2000" dirty="0"/>
              <a:t>S</a:t>
            </a:r>
            <a:r>
              <a:rPr lang="en-US" sz="2000" dirty="0">
                <a:solidFill>
                  <a:schemeClr val="accent2"/>
                </a:solidFill>
              </a:rPr>
              <a:t> until all the elements are mapped</a:t>
            </a:r>
            <a:r>
              <a:rPr lang="en-US" sz="2000" baseline="-25000" dirty="0">
                <a:solidFill>
                  <a:schemeClr val="accent2"/>
                </a:solidFill>
                <a:latin typeface="+mj-lt"/>
              </a:rPr>
              <a:t>    </a:t>
            </a:r>
          </a:p>
          <a:p>
            <a:pPr>
              <a:buNone/>
            </a:pPr>
            <a:endParaRPr lang="en-US" sz="2400" dirty="0">
              <a:latin typeface="+mj-lt"/>
            </a:endParaRPr>
          </a:p>
          <a:p>
            <a:pPr>
              <a:buNone/>
            </a:pPr>
            <a:endParaRPr lang="en-US" sz="2400" dirty="0">
              <a:latin typeface="+mj-lt"/>
            </a:endParaRPr>
          </a:p>
          <a:p>
            <a:pPr>
              <a:buNone/>
            </a:pPr>
            <a:endParaRPr lang="en-US" sz="2400" dirty="0">
              <a:latin typeface="+mj-lt"/>
            </a:endParaRPr>
          </a:p>
        </p:txBody>
      </p:sp>
      <p:pic>
        <p:nvPicPr>
          <p:cNvPr id="4" name="Picture 3" descr="hkust.png"/>
          <p:cNvPicPr>
            <a:picLocks noChangeAspect="1"/>
          </p:cNvPicPr>
          <p:nvPr/>
        </p:nvPicPr>
        <p:blipFill>
          <a:blip r:embed="rId2"/>
          <a:srcRect l="50000"/>
          <a:stretch>
            <a:fillRect/>
          </a:stretch>
        </p:blipFill>
        <p:spPr>
          <a:xfrm>
            <a:off x="5931918" y="2590800"/>
            <a:ext cx="2907282" cy="165368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172200" y="4191000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Id="4">
                <a:solidFill>
                  <a:schemeClr val="accent1">
                    <a:lumMod val="75000"/>
                  </a:schemeClr>
                </a:solidFill>
              </a:rPr>
              <a:t>HDR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Tone Mapping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Layout on the Timeline</a:t>
            </a:r>
          </a:p>
        </p:txBody>
      </p:sp>
      <p:pic>
        <p:nvPicPr>
          <p:cNvPr id="4" name="Picture 3" descr="layou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12743"/>
            <a:ext cx="9144000" cy="38166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81000" y="1752600"/>
            <a:ext cx="4191000" cy="838200"/>
          </a:xfrm>
        </p:spPr>
        <p:txBody>
          <a:bodyPr>
            <a:normAutofit lnSpcReduction="10000"/>
          </a:bodyPr>
          <a:lstStyle/>
          <a:p>
            <a:r>
              <a:rPr lang="el-GR" sz="2400" dirty="0">
                <a:solidFill>
                  <a:schemeClr val="accent2"/>
                </a:solidFill>
                <a:latin typeface="+mj-lt"/>
              </a:rPr>
              <a:t>α</a:t>
            </a:r>
            <a:r>
              <a:rPr lang="en-US" sz="2400" dirty="0">
                <a:solidFill>
                  <a:schemeClr val="accent2"/>
                </a:solidFill>
                <a:latin typeface="+mj-lt"/>
              </a:rPr>
              <a:t> = 0: linear mapping</a:t>
            </a:r>
          </a:p>
          <a:p>
            <a:r>
              <a:rPr lang="el-GR" sz="2400" dirty="0">
                <a:solidFill>
                  <a:schemeClr val="accent2"/>
                </a:solidFill>
                <a:latin typeface="+mj-lt"/>
              </a:rPr>
              <a:t>α</a:t>
            </a:r>
            <a:r>
              <a:rPr lang="en-US" sz="2400" dirty="0">
                <a:solidFill>
                  <a:schemeClr val="accent2"/>
                </a:solidFill>
                <a:latin typeface="+mj-lt"/>
              </a:rPr>
              <a:t> = 1: equalized mapping</a:t>
            </a:r>
          </a:p>
          <a:p>
            <a:endParaRPr lang="en-US" sz="2400" dirty="0">
              <a:latin typeface="+mj-lt"/>
            </a:endParaRPr>
          </a:p>
          <a:p>
            <a:pPr>
              <a:buNone/>
            </a:pPr>
            <a:endParaRPr lang="en-US" sz="2400" dirty="0">
              <a:latin typeface="+mj-lt"/>
            </a:endParaRPr>
          </a:p>
          <a:p>
            <a:pPr>
              <a:buNone/>
            </a:pPr>
            <a:endParaRPr lang="en-US" sz="2400" dirty="0"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Interactive Demo</a:t>
            </a:r>
          </a:p>
        </p:txBody>
      </p:sp>
      <p:pic>
        <p:nvPicPr>
          <p:cNvPr id="4" name="Picture 3" descr="malwarevisdem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405" y="1560747"/>
            <a:ext cx="8209189" cy="453525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US" dirty="0">
                <a:solidFill>
                  <a:schemeClr val="tx2"/>
                </a:solidFill>
              </a:rPr>
              <a:t>Common malware behaviors</a:t>
            </a:r>
          </a:p>
          <a:p>
            <a:pPr lvl="1">
              <a:buFont typeface="Arial" pitchFamily="34" charset="0"/>
              <a:buChar char="•"/>
            </a:pPr>
            <a:r>
              <a:rPr lang="en-US" sz="2400" dirty="0">
                <a:solidFill>
                  <a:schemeClr val="accent2"/>
                </a:solidFill>
              </a:rPr>
              <a:t>Large </a:t>
            </a:r>
            <a:r>
              <a:rPr lang="en-US" sz="2400" dirty="0" smtId="3">
                <a:solidFill>
                  <a:schemeClr val="accent2"/>
                </a:solidFill>
              </a:rPr>
              <a:t>TCP</a:t>
            </a:r>
            <a:r>
              <a:rPr lang="en-US" sz="2400" dirty="0">
                <a:solidFill>
                  <a:schemeClr val="accent2"/>
                </a:solidFill>
              </a:rPr>
              <a:t> streams -&gt; binary drops</a:t>
            </a:r>
          </a:p>
          <a:p>
            <a:pPr lvl="1">
              <a:buFont typeface="Arial" pitchFamily="34" charset="0"/>
              <a:buChar char="•"/>
            </a:pPr>
            <a:r>
              <a:rPr lang="en-US" sz="2400" dirty="0">
                <a:solidFill>
                  <a:schemeClr val="accent2"/>
                </a:solidFill>
              </a:rPr>
              <a:t>Short/frequent </a:t>
            </a:r>
            <a:r>
              <a:rPr lang="en-US" sz="2400" dirty="0" smtId="2">
                <a:solidFill>
                  <a:schemeClr val="accent2"/>
                </a:solidFill>
              </a:rPr>
              <a:t>TCP</a:t>
            </a:r>
            <a:r>
              <a:rPr lang="en-US" sz="2400" dirty="0">
                <a:solidFill>
                  <a:schemeClr val="accent2"/>
                </a:solidFill>
              </a:rPr>
              <a:t> streams -&gt; C&amp;C communication</a:t>
            </a:r>
          </a:p>
          <a:p>
            <a:pPr lvl="1">
              <a:buFont typeface="Arial" pitchFamily="34" charset="0"/>
              <a:buChar char="•"/>
            </a:pPr>
            <a:r>
              <a:rPr lang="en-US" sz="2400" dirty="0">
                <a:solidFill>
                  <a:schemeClr val="accent2"/>
                </a:solidFill>
              </a:rPr>
              <a:t>Unsuccessful DNS lookups -&gt; DNS agility (fast-flux etc.)</a:t>
            </a:r>
          </a:p>
          <a:p>
            <a:pPr lvl="1">
              <a:buFont typeface="Arial" pitchFamily="34" charset="0"/>
              <a:buChar char="•"/>
            </a:pPr>
            <a:r>
              <a:rPr lang="en-US" sz="2400" dirty="0">
                <a:solidFill>
                  <a:schemeClr val="accent2"/>
                </a:solidFill>
              </a:rPr>
              <a:t>same malware samples may be MD5 distinct, but visually similar  </a:t>
            </a:r>
            <a:endParaRPr lang="en-US" dirty="0">
              <a:solidFill>
                <a:schemeClr val="accent2"/>
              </a:solidFill>
            </a:endParaRPr>
          </a:p>
          <a:p>
            <a:pPr lvl="1"/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581049" y="4343400"/>
            <a:ext cx="2191351" cy="2105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 descr="C:\Users\Tina\Desktop\1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19200" y="4198937"/>
            <a:ext cx="3436937" cy="2354263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2209800" y="6488668"/>
            <a:ext cx="220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binary drops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486400" y="6488668"/>
            <a:ext cx="281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C&amp;C communication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Visualize more channels</a:t>
            </a:r>
          </a:p>
          <a:p>
            <a:pPr lvl="1"/>
            <a:r>
              <a:rPr lang="en-US" sz="2400" dirty="0">
                <a:solidFill>
                  <a:schemeClr val="accent2"/>
                </a:solidFill>
              </a:rPr>
              <a:t>DHCP, ARP, and SSDP</a:t>
            </a:r>
          </a:p>
          <a:p>
            <a:r>
              <a:rPr lang="en-US" dirty="0">
                <a:solidFill>
                  <a:schemeClr val="tx2"/>
                </a:solidFill>
              </a:rPr>
              <a:t>Use cases</a:t>
            </a:r>
          </a:p>
          <a:p>
            <a:pPr lvl="1"/>
            <a:r>
              <a:rPr lang="en-US" dirty="0">
                <a:solidFill>
                  <a:schemeClr val="accent2"/>
                </a:solidFill>
              </a:rPr>
              <a:t>Annotate a malicious file based on behavior visualization (set the prior in belief propagation for reputation-based malware detection) </a:t>
            </a:r>
          </a:p>
          <a:p>
            <a:r>
              <a:rPr lang="en-US" dirty="0">
                <a:solidFill>
                  <a:schemeClr val="tx2"/>
                </a:solidFill>
              </a:rPr>
              <a:t>Thank reviewers for their comments!</a:t>
            </a:r>
          </a:p>
          <a:p>
            <a:pPr>
              <a:buNone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Technical Reference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914400" lvl="1" indent="-457200">
              <a:buFont typeface="Arial" pitchFamily="34" charset="0"/>
              <a:buChar char="•"/>
            </a:pPr>
            <a:r>
              <a:rPr lang="en-US" sz="2000" dirty="0" err="1"/>
              <a:t>Dinaburg</a:t>
            </a:r>
            <a:r>
              <a:rPr lang="en-US" sz="2000" dirty="0"/>
              <a:t>, et al. Ether: malware analysis via hardware virtualization extensions. </a:t>
            </a:r>
          </a:p>
          <a:p>
            <a:pPr marL="914400" lvl="1" indent="-457200">
              <a:buFont typeface="Arial" pitchFamily="34" charset="0"/>
              <a:buChar char="•"/>
            </a:pPr>
            <a:r>
              <a:rPr lang="en-US" sz="2000" dirty="0" err="1"/>
              <a:t>Duan</a:t>
            </a:r>
            <a:r>
              <a:rPr lang="en-US" sz="2000" dirty="0"/>
              <a:t> and </a:t>
            </a:r>
            <a:r>
              <a:rPr lang="en-US" sz="2000" dirty="0" err="1"/>
              <a:t>Qiu</a:t>
            </a:r>
            <a:r>
              <a:rPr lang="en-US" sz="2000" dirty="0"/>
              <a:t>. Fast tone mapping for high dynamic range images.</a:t>
            </a:r>
          </a:p>
          <a:p>
            <a:pPr marL="914400" lvl="1" indent="-457200">
              <a:buFont typeface="Arial" pitchFamily="34" charset="0"/>
              <a:buChar char="•"/>
            </a:pPr>
            <a:r>
              <a:rPr lang="en-US" sz="2000" dirty="0" err="1"/>
              <a:t>Chau</a:t>
            </a:r>
            <a:r>
              <a:rPr lang="en-US" sz="2000" dirty="0"/>
              <a:t>, et al. Polonium: </a:t>
            </a:r>
            <a:r>
              <a:rPr lang="en-US" sz="2000" dirty="0" err="1"/>
              <a:t>Tera</a:t>
            </a:r>
            <a:r>
              <a:rPr lang="en-US" sz="2000" dirty="0"/>
              <a:t>-Scale Graph Mining and Inference for Malware Detection</a:t>
            </a:r>
          </a:p>
          <a:p>
            <a:pPr marL="914400" lvl="1" indent="-457200">
              <a:buFont typeface="Arial" pitchFamily="34" charset="0"/>
              <a:buChar char="•"/>
            </a:pPr>
            <a:r>
              <a:rPr lang="en-US" sz="2000" dirty="0" err="1"/>
              <a:t>dpkt</a:t>
            </a:r>
            <a:r>
              <a:rPr lang="en-US" sz="2000" dirty="0"/>
              <a:t>, packet creation and parsing library</a:t>
            </a:r>
          </a:p>
          <a:p>
            <a:pPr marL="914400" lvl="1" indent="-457200">
              <a:buFont typeface="Arial" pitchFamily="34" charset="0"/>
              <a:buChar char="•"/>
            </a:pPr>
            <a:r>
              <a:rPr lang="en-US" sz="2000" dirty="0" err="1"/>
              <a:t>Gu</a:t>
            </a:r>
            <a:r>
              <a:rPr lang="en-US" sz="2000" dirty="0"/>
              <a:t>, et al. </a:t>
            </a:r>
            <a:r>
              <a:rPr lang="en-US" sz="2000" dirty="0" err="1"/>
              <a:t>BotMiner</a:t>
            </a:r>
            <a:r>
              <a:rPr lang="en-US" sz="2000" dirty="0"/>
              <a:t>: Clustering Analysis of Network Traffic for Protocol- and Structure-Independent </a:t>
            </a:r>
            <a:r>
              <a:rPr lang="en-US" sz="2000" dirty="0" err="1"/>
              <a:t>Botnet</a:t>
            </a:r>
            <a:r>
              <a:rPr lang="en-US" sz="2000" dirty="0"/>
              <a:t> Detection</a:t>
            </a:r>
          </a:p>
          <a:p>
            <a:pPr marL="914400" lvl="1" indent="-457200">
              <a:buFont typeface="Arial" pitchFamily="34" charset="0"/>
              <a:buChar char="•"/>
            </a:pPr>
            <a:r>
              <a:rPr lang="en-US" sz="2000" dirty="0">
                <a:hlinkClick r:id="rId2"/>
              </a:rPr>
              <a:t>http://www.jython.org</a:t>
            </a:r>
            <a:endParaRPr lang="en-US" sz="2000" dirty="0"/>
          </a:p>
          <a:p>
            <a:pPr marL="914400" lvl="1" indent="-457200">
              <a:buFont typeface="Arial" pitchFamily="34" charset="0"/>
              <a:buChar char="•"/>
            </a:pPr>
            <a:r>
              <a:rPr lang="en-US" sz="2000" dirty="0">
                <a:hlinkClick r:id="rId3"/>
              </a:rPr>
              <a:t>http://processing.org</a:t>
            </a:r>
            <a:endParaRPr lang="en-US" sz="2000" dirty="0"/>
          </a:p>
          <a:p>
            <a:pPr marL="914400" lvl="1" indent="-457200">
              <a:buNone/>
            </a:pPr>
            <a:endParaRPr lang="en-US" sz="2400" dirty="0"/>
          </a:p>
          <a:p>
            <a:pPr marL="914400" lvl="1" indent="-457200">
              <a:buNone/>
            </a:pPr>
            <a:endParaRPr lang="en-US" sz="2400" dirty="0"/>
          </a:p>
          <a:p>
            <a:pPr marL="914400" lvl="1" indent="-457200">
              <a:buNone/>
            </a:pP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 l="29521" t="16364" r="6407"/>
          <a:stretch>
            <a:fillRect/>
          </a:stretch>
        </p:blipFill>
        <p:spPr bwMode="auto">
          <a:xfrm>
            <a:off x="6096000" y="3352800"/>
            <a:ext cx="3048000" cy="3505200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Prior Art/Motivation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5334000"/>
          </a:xfrm>
        </p:spPr>
        <p:txBody>
          <a:bodyPr>
            <a:normAutofit fontScale="92500" lnSpcReduction="10000"/>
          </a:bodyPr>
          <a:lstStyle/>
          <a:p>
            <a:r>
              <a:rPr lang="en-US" dirty="0" err="1">
                <a:solidFill>
                  <a:schemeClr val="tx2"/>
                </a:solidFill>
              </a:rPr>
              <a:t>Priot</a:t>
            </a:r>
            <a:r>
              <a:rPr lang="en-US" dirty="0">
                <a:solidFill>
                  <a:schemeClr val="tx2"/>
                </a:solidFill>
              </a:rPr>
              <a:t> Art: </a:t>
            </a:r>
          </a:p>
          <a:p>
            <a:pPr>
              <a:buNone/>
            </a:pPr>
            <a:r>
              <a:rPr lang="en-US" sz="2400" dirty="0">
                <a:solidFill>
                  <a:schemeClr val="accent2"/>
                </a:solidFill>
              </a:rPr>
              <a:t>Network Flow/Traffic, malware executable visualization</a:t>
            </a:r>
          </a:p>
          <a:p>
            <a:pPr>
              <a:buNone/>
            </a:pPr>
            <a:endParaRPr lang="en-US" dirty="0">
              <a:solidFill>
                <a:schemeClr val="tx2"/>
              </a:solidFill>
            </a:endParaRPr>
          </a:p>
          <a:p>
            <a:pPr>
              <a:buNone/>
            </a:pPr>
            <a:endParaRPr lang="en-US" dirty="0">
              <a:solidFill>
                <a:schemeClr val="tx2"/>
              </a:solidFill>
            </a:endParaRPr>
          </a:p>
          <a:p>
            <a:pPr>
              <a:buNone/>
            </a:pPr>
            <a:endParaRPr lang="en-US" dirty="0">
              <a:solidFill>
                <a:schemeClr val="tx2"/>
              </a:solidFill>
            </a:endParaRPr>
          </a:p>
          <a:p>
            <a:pPr>
              <a:buFont typeface="Arial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>
              <a:buNone/>
            </a:pPr>
            <a:endParaRPr lang="en-US" dirty="0">
              <a:solidFill>
                <a:schemeClr val="tx2"/>
              </a:solidFill>
            </a:endParaRPr>
          </a:p>
          <a:p>
            <a:pPr>
              <a:buNone/>
            </a:pPr>
            <a:endParaRPr lang="en-US" dirty="0">
              <a:solidFill>
                <a:schemeClr val="tx2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Motivation: </a:t>
            </a:r>
          </a:p>
          <a:p>
            <a:pPr>
              <a:buNone/>
            </a:pPr>
            <a:r>
              <a:rPr lang="en-US" sz="2400" dirty="0">
                <a:solidFill>
                  <a:schemeClr val="accent2"/>
                </a:solidFill>
              </a:rPr>
              <a:t>Network behavioral clustering of</a:t>
            </a:r>
          </a:p>
          <a:p>
            <a:pPr>
              <a:buNone/>
            </a:pPr>
            <a:r>
              <a:rPr lang="en-US" sz="2400" dirty="0">
                <a:solidFill>
                  <a:schemeClr val="accent2"/>
                </a:solidFill>
              </a:rPr>
              <a:t>malware for security practitioners</a:t>
            </a:r>
            <a:endParaRPr lang="en-US" sz="2400" dirty="0">
              <a:solidFill>
                <a:schemeClr val="tx2"/>
              </a:solidFill>
            </a:endParaRPr>
          </a:p>
        </p:txBody>
      </p:sp>
      <p:pic>
        <p:nvPicPr>
          <p:cNvPr id="5" name="Picture 4" descr="4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2133600"/>
            <a:ext cx="5814791" cy="3124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791200" y="2983468"/>
            <a:ext cx="358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original design of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MalwareVis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MalwareVis</a:t>
            </a:r>
            <a:r>
              <a:rPr lang="en-US" dirty="0"/>
              <a:t> Overview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04800" y="2514600"/>
            <a:ext cx="3200400" cy="18288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/>
                </a:solidFill>
                <a:latin typeface="+mj-lt"/>
              </a:rPr>
              <a:t>Data Collection</a:t>
            </a:r>
          </a:p>
          <a:p>
            <a:r>
              <a:rPr lang="en-US" dirty="0">
                <a:solidFill>
                  <a:schemeClr val="tx2"/>
                </a:solidFill>
                <a:latin typeface="+mj-lt"/>
              </a:rPr>
              <a:t>Preprocessing</a:t>
            </a:r>
          </a:p>
          <a:p>
            <a:r>
              <a:rPr lang="en-US" dirty="0">
                <a:solidFill>
                  <a:schemeClr val="tx2"/>
                </a:solidFill>
                <a:latin typeface="+mj-lt"/>
              </a:rPr>
              <a:t>Visualization</a:t>
            </a:r>
          </a:p>
          <a:p>
            <a:endParaRPr lang="en-US" dirty="0"/>
          </a:p>
        </p:txBody>
      </p:sp>
      <p:pic>
        <p:nvPicPr>
          <p:cNvPr id="3074" name="Picture 2" descr="C:\Users\Tina\Desktop\Overview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429000" y="1752600"/>
            <a:ext cx="5469438" cy="363136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Collection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lvl="1">
              <a:buFont typeface="Arial" pitchFamily="34" charset="0"/>
              <a:buChar char="•"/>
            </a:pPr>
            <a:r>
              <a:rPr lang="en-US" sz="2800" dirty="0">
                <a:solidFill>
                  <a:schemeClr val="tx2"/>
                </a:solidFill>
                <a:latin typeface="+mj-lt"/>
              </a:rPr>
              <a:t>Sources for malware collection</a:t>
            </a:r>
          </a:p>
          <a:p>
            <a:pPr lvl="2">
              <a:buFont typeface="Courier New" pitchFamily="49" charset="0"/>
              <a:buChar char="o"/>
            </a:pPr>
            <a:r>
              <a:rPr lang="en-US" dirty="0">
                <a:solidFill>
                  <a:schemeClr val="accent2"/>
                </a:solidFill>
              </a:rPr>
              <a:t>Spam traps, </a:t>
            </a:r>
            <a:r>
              <a:rPr lang="en-US" dirty="0" err="1">
                <a:solidFill>
                  <a:schemeClr val="accent2"/>
                </a:solidFill>
              </a:rPr>
              <a:t>honeypots</a:t>
            </a:r>
            <a:r>
              <a:rPr lang="en-US" dirty="0">
                <a:solidFill>
                  <a:schemeClr val="accent2"/>
                </a:solidFill>
              </a:rPr>
              <a:t>, network scanners, etc. </a:t>
            </a:r>
          </a:p>
          <a:p>
            <a:pPr lvl="2">
              <a:buFont typeface="Courier New" pitchFamily="49" charset="0"/>
              <a:buChar char="o"/>
            </a:pPr>
            <a:r>
              <a:rPr lang="en-US" dirty="0">
                <a:solidFill>
                  <a:schemeClr val="accent2"/>
                </a:solidFill>
              </a:rPr>
              <a:t>We restrict our test set to only malware samples that exhibit network behavior during execution</a:t>
            </a:r>
          </a:p>
          <a:p>
            <a:pPr lvl="2">
              <a:buFont typeface="Courier New" pitchFamily="49" charset="0"/>
              <a:buChar char="o"/>
            </a:pPr>
            <a:r>
              <a:rPr lang="en-US" dirty="0">
                <a:solidFill>
                  <a:schemeClr val="accent2"/>
                </a:solidFill>
              </a:rPr>
              <a:t>200 from 6,000 MD5 unique malware samples were selected for demo</a:t>
            </a:r>
          </a:p>
          <a:p>
            <a:pPr lvl="1">
              <a:buFont typeface="Arial" pitchFamily="34" charset="0"/>
              <a:buChar char="•"/>
            </a:pPr>
            <a:r>
              <a:rPr lang="en-US" sz="2800" dirty="0">
                <a:solidFill>
                  <a:schemeClr val="tx2"/>
                </a:solidFill>
                <a:latin typeface="+mj-lt"/>
              </a:rPr>
              <a:t>Virtualized environment for analysis </a:t>
            </a:r>
          </a:p>
          <a:p>
            <a:pPr lvl="2">
              <a:buFont typeface="Courier New" pitchFamily="49" charset="0"/>
              <a:buChar char="o"/>
            </a:pPr>
            <a:r>
              <a:rPr lang="en-US" dirty="0">
                <a:solidFill>
                  <a:schemeClr val="accent2"/>
                </a:solidFill>
              </a:rPr>
              <a:t>Executing them for three minutes in a virtualized dynamic malware analysis system </a:t>
            </a:r>
          </a:p>
          <a:p>
            <a:pPr lvl="2">
              <a:buFont typeface="Courier New" pitchFamily="49" charset="0"/>
              <a:buChar char="o"/>
            </a:pPr>
            <a:r>
              <a:rPr lang="en-US" dirty="0">
                <a:solidFill>
                  <a:schemeClr val="accent2"/>
                </a:solidFill>
              </a:rPr>
              <a:t>Local infection is blocked and spam email dropped</a:t>
            </a:r>
          </a:p>
          <a:p>
            <a:pPr lvl="2">
              <a:buFont typeface="Courier New" pitchFamily="49" charset="0"/>
              <a:buChar char="o"/>
            </a:pPr>
            <a:r>
              <a:rPr lang="en-US" sz="2400" dirty="0">
                <a:solidFill>
                  <a:schemeClr val="accent2"/>
                </a:solidFill>
                <a:latin typeface="+mj-lt"/>
              </a:rPr>
              <a:t>Network traces (</a:t>
            </a:r>
            <a:r>
              <a:rPr lang="en-US" sz="2400" dirty="0" err="1">
                <a:solidFill>
                  <a:schemeClr val="accent2"/>
                </a:solidFill>
                <a:latin typeface="+mj-lt"/>
              </a:rPr>
              <a:t>pcap</a:t>
            </a:r>
            <a:r>
              <a:rPr lang="en-US" sz="2400" dirty="0">
                <a:solidFill>
                  <a:schemeClr val="accent2"/>
                </a:solidFill>
                <a:latin typeface="+mj-lt"/>
              </a:rPr>
              <a:t>) captured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Preprocessing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buFont typeface="Arial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</a:rPr>
              <a:t>Parse </a:t>
            </a:r>
            <a:r>
              <a:rPr lang="en-US" sz="2400" dirty="0" err="1">
                <a:solidFill>
                  <a:schemeClr val="tx2"/>
                </a:solidFill>
              </a:rPr>
              <a:t>pcap</a:t>
            </a:r>
            <a:r>
              <a:rPr lang="en-US" sz="2400" dirty="0">
                <a:solidFill>
                  <a:schemeClr val="tx2"/>
                </a:solidFill>
              </a:rPr>
              <a:t> files </a:t>
            </a:r>
          </a:p>
          <a:p>
            <a:pPr lvl="2"/>
            <a:r>
              <a:rPr lang="en-US" dirty="0">
                <a:solidFill>
                  <a:schemeClr val="accent2"/>
                </a:solidFill>
              </a:rPr>
              <a:t>Default filter removes all packets but </a:t>
            </a:r>
            <a:r>
              <a:rPr lang="en-US" dirty="0" smtId="1">
                <a:solidFill>
                  <a:schemeClr val="accent2"/>
                </a:solidFill>
              </a:rPr>
              <a:t>TCP</a:t>
            </a:r>
            <a:r>
              <a:rPr lang="en-US" dirty="0">
                <a:solidFill>
                  <a:schemeClr val="accent2"/>
                </a:solidFill>
              </a:rPr>
              <a:t>/DNS</a:t>
            </a:r>
          </a:p>
          <a:p>
            <a:pPr lvl="2"/>
            <a:r>
              <a:rPr lang="en-US" dirty="0">
                <a:solidFill>
                  <a:schemeClr val="accent2"/>
                </a:solidFill>
              </a:rPr>
              <a:t>Aggregate packets to reconstruct streams</a:t>
            </a:r>
          </a:p>
          <a:p>
            <a:pPr lvl="1">
              <a:buFont typeface="Arial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</a:rPr>
              <a:t>A parsed malware entity is composed of a digest and lists of streams for this entity</a:t>
            </a:r>
          </a:p>
          <a:p>
            <a:pPr lvl="2"/>
            <a:r>
              <a:rPr lang="en-US" dirty="0">
                <a:solidFill>
                  <a:schemeClr val="accent2"/>
                </a:solidFill>
              </a:rPr>
              <a:t>Stream: a list of reconstructed streams: starting time, end time, duration, protocol, masks, etc. </a:t>
            </a:r>
          </a:p>
          <a:p>
            <a:pPr lvl="2"/>
            <a:r>
              <a:rPr lang="en-US" dirty="0">
                <a:solidFill>
                  <a:schemeClr val="accent2"/>
                </a:solidFill>
              </a:rPr>
              <a:t>Digest (a summarization of the streams): MD5, # of packets, size of transmission, # of streams, duration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View/Interaction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dirty="0">
                <a:solidFill>
                  <a:schemeClr val="tx2"/>
                </a:solidFill>
              </a:rPr>
              <a:t>Table View</a:t>
            </a:r>
          </a:p>
          <a:p>
            <a:pPr lvl="1">
              <a:buFont typeface="Arial" pitchFamily="34" charset="0"/>
              <a:buChar char="•"/>
            </a:pPr>
            <a:r>
              <a:rPr lang="en-US" sz="2000" dirty="0">
                <a:solidFill>
                  <a:schemeClr val="accent2"/>
                </a:solidFill>
              </a:rPr>
              <a:t>Entity table displays a list of digests for the selected corpus of malware entities </a:t>
            </a:r>
          </a:p>
          <a:p>
            <a:pPr lvl="1">
              <a:buFont typeface="Arial" pitchFamily="34" charset="0"/>
              <a:buChar char="•"/>
            </a:pPr>
            <a:r>
              <a:rPr lang="en-US" sz="2000" dirty="0">
                <a:solidFill>
                  <a:schemeClr val="accent2"/>
                </a:solidFill>
              </a:rPr>
              <a:t>Search and filter in the table of digests; select  one for analysis </a:t>
            </a:r>
          </a:p>
          <a:p>
            <a:pPr lvl="1">
              <a:buFont typeface="Arial" pitchFamily="34" charset="0"/>
              <a:buChar char="•"/>
            </a:pPr>
            <a:r>
              <a:rPr lang="en-US" sz="2000" dirty="0">
                <a:solidFill>
                  <a:schemeClr val="accent2"/>
                </a:solidFill>
              </a:rPr>
              <a:t>Stream table displays the list of streams for the selected entity</a:t>
            </a:r>
          </a:p>
          <a:p>
            <a:r>
              <a:rPr lang="en-US" sz="2400" dirty="0">
                <a:solidFill>
                  <a:schemeClr val="tx2"/>
                </a:solidFill>
              </a:rPr>
              <a:t>Cell View</a:t>
            </a:r>
          </a:p>
          <a:p>
            <a:pPr lvl="1">
              <a:buFont typeface="Arial" pitchFamily="34" charset="0"/>
              <a:buChar char="•"/>
            </a:pPr>
            <a:r>
              <a:rPr lang="en-US" sz="2000" dirty="0">
                <a:solidFill>
                  <a:schemeClr val="accent2"/>
                </a:solidFill>
              </a:rPr>
              <a:t>Visualization in real-time for most of the malware entities supplied. </a:t>
            </a:r>
          </a:p>
          <a:p>
            <a:pPr lvl="1">
              <a:buFont typeface="Arial" pitchFamily="34" charset="0"/>
              <a:buChar char="•"/>
            </a:pPr>
            <a:r>
              <a:rPr lang="en-US" sz="2000" dirty="0">
                <a:solidFill>
                  <a:schemeClr val="accent2"/>
                </a:solidFill>
              </a:rPr>
              <a:t>Encode the parameters in the digest and streams into geometric primitives </a:t>
            </a:r>
          </a:p>
          <a:p>
            <a:pPr lvl="1">
              <a:buFont typeface="Arial" pitchFamily="34" charset="0"/>
              <a:buChar char="•"/>
            </a:pPr>
            <a:r>
              <a:rPr lang="en-US" sz="2000" dirty="0">
                <a:solidFill>
                  <a:schemeClr val="accent2"/>
                </a:solidFill>
              </a:rPr>
              <a:t>Interact with the view to display more details (host IP, country code)</a:t>
            </a:r>
          </a:p>
          <a:p>
            <a:pPr lvl="1">
              <a:buFont typeface="Arial" pitchFamily="34" charset="0"/>
              <a:buChar char="•"/>
            </a:pPr>
            <a:r>
              <a:rPr lang="en-US" sz="2000" dirty="0">
                <a:solidFill>
                  <a:schemeClr val="accent2"/>
                </a:solidFill>
              </a:rPr>
              <a:t>Adjust the layout parameters to improve the clarity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Visualization Scheme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4876800"/>
            <a:ext cx="8503920" cy="1524000"/>
          </a:xfrm>
        </p:spPr>
        <p:txBody>
          <a:bodyPr>
            <a:normAutofit fontScale="92500"/>
          </a:bodyPr>
          <a:lstStyle/>
          <a:p>
            <a:r>
              <a:rPr lang="en-US" sz="2600" dirty="0">
                <a:solidFill>
                  <a:schemeClr val="tx2"/>
                </a:solidFill>
                <a:latin typeface="+mj-lt"/>
              </a:rPr>
              <a:t>Biologically-inspired visualization metaphor</a:t>
            </a:r>
          </a:p>
          <a:p>
            <a:pPr lvl="1">
              <a:buFont typeface="Arial" pitchFamily="34" charset="0"/>
              <a:buChar char="•"/>
            </a:pPr>
            <a:r>
              <a:rPr lang="en-US" sz="2400" dirty="0">
                <a:solidFill>
                  <a:schemeClr val="accent2"/>
                </a:solidFill>
              </a:rPr>
              <a:t>malware entity </a:t>
            </a:r>
            <a:r>
              <a:rPr lang="en-US" sz="2400" dirty="0">
                <a:solidFill>
                  <a:schemeClr val="accent2"/>
                </a:solidFill>
                <a:sym typeface="Wingdings" pitchFamily="2" charset="2"/>
              </a:rPr>
              <a:t> a cell</a:t>
            </a:r>
            <a:r>
              <a:rPr lang="en-US" sz="2400" dirty="0">
                <a:solidFill>
                  <a:schemeClr val="accent2"/>
                </a:solidFill>
              </a:rPr>
              <a:t>,</a:t>
            </a:r>
            <a:r>
              <a:rPr lang="en-US" sz="2400" dirty="0">
                <a:solidFill>
                  <a:schemeClr val="accent2"/>
                </a:solidFill>
                <a:sym typeface="Wingdings" pitchFamily="2" charset="2"/>
              </a:rPr>
              <a:t> a list of streams  a set of cilia </a:t>
            </a:r>
            <a:r>
              <a:rPr lang="en-US" sz="2400" dirty="0">
                <a:solidFill>
                  <a:schemeClr val="accent2"/>
                </a:solidFill>
              </a:rPr>
              <a:t> </a:t>
            </a:r>
            <a:endParaRPr lang="en-US" sz="2400" dirty="0">
              <a:solidFill>
                <a:schemeClr val="accent2"/>
              </a:solidFill>
              <a:latin typeface="+mj-lt"/>
            </a:endParaRPr>
          </a:p>
          <a:p>
            <a:pPr lvl="1">
              <a:buFont typeface="Arial" pitchFamily="34" charset="0"/>
              <a:buChar char="•"/>
            </a:pPr>
            <a:r>
              <a:rPr lang="en-US" sz="2400" dirty="0">
                <a:solidFill>
                  <a:schemeClr val="accent2"/>
                </a:solidFill>
              </a:rPr>
              <a:t>Three streams of packets are mapped to three cilia in the cell view</a:t>
            </a:r>
          </a:p>
          <a:p>
            <a:endParaRPr lang="en-US" sz="2400" dirty="0">
              <a:solidFill>
                <a:schemeClr val="tx2"/>
              </a:solidFill>
              <a:latin typeface="+mj-lt"/>
            </a:endParaRPr>
          </a:p>
        </p:txBody>
      </p:sp>
      <p:pic>
        <p:nvPicPr>
          <p:cNvPr id="1026" name="Picture 2" descr="C:\Users\Tina\Desktop\Mapping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4625" y="1347787"/>
            <a:ext cx="8816975" cy="34528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Tina\Desktop\Samples.png"/>
          <p:cNvPicPr>
            <a:picLocks noChangeAspect="1" noChangeArrowheads="1"/>
          </p:cNvPicPr>
          <p:nvPr/>
        </p:nvPicPr>
        <p:blipFill>
          <a:blip r:embed="rId2"/>
          <a:srcRect r="71316"/>
          <a:stretch>
            <a:fillRect/>
          </a:stretch>
        </p:blipFill>
        <p:spPr bwMode="auto">
          <a:xfrm>
            <a:off x="5486400" y="990600"/>
            <a:ext cx="3657600" cy="33388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Cell View: Components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524000"/>
            <a:ext cx="8503920" cy="4800600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chemeClr val="tx2"/>
                </a:solidFill>
              </a:rPr>
              <a:t>Timeline </a:t>
            </a:r>
          </a:p>
          <a:p>
            <a:pPr lvl="1">
              <a:buNone/>
            </a:pPr>
            <a:r>
              <a:rPr lang="en-US" dirty="0">
                <a:solidFill>
                  <a:schemeClr val="accent2"/>
                </a:solidFill>
              </a:rPr>
              <a:t>arcs, </a:t>
            </a:r>
            <a:r>
              <a:rPr lang="en-US" dirty="0" err="1">
                <a:solidFill>
                  <a:schemeClr val="accent2"/>
                </a:solidFill>
              </a:rPr>
              <a:t>bezier</a:t>
            </a:r>
            <a:r>
              <a:rPr lang="en-US" dirty="0">
                <a:solidFill>
                  <a:schemeClr val="accent2"/>
                </a:solidFill>
              </a:rPr>
              <a:t> curve, triangle</a:t>
            </a:r>
          </a:p>
          <a:p>
            <a:pPr>
              <a:buNone/>
            </a:pPr>
            <a:r>
              <a:rPr lang="en-US" sz="2600" dirty="0">
                <a:solidFill>
                  <a:schemeClr val="accent2"/>
                </a:solidFill>
              </a:rPr>
              <a:t>(circular timeline in clock-wise direction)</a:t>
            </a:r>
          </a:p>
          <a:p>
            <a:r>
              <a:rPr lang="en-US" dirty="0">
                <a:solidFill>
                  <a:schemeClr val="tx2"/>
                </a:solidFill>
              </a:rPr>
              <a:t>Cilium </a:t>
            </a:r>
          </a:p>
          <a:p>
            <a:pPr lvl="1">
              <a:buNone/>
            </a:pPr>
            <a:r>
              <a:rPr lang="en-US" dirty="0">
                <a:solidFill>
                  <a:schemeClr val="accent2"/>
                </a:solidFill>
              </a:rPr>
              <a:t>stacked quads, ellipse</a:t>
            </a:r>
          </a:p>
          <a:p>
            <a:pPr>
              <a:buNone/>
            </a:pPr>
            <a:r>
              <a:rPr lang="en-US" sz="2600" dirty="0">
                <a:solidFill>
                  <a:schemeClr val="accent2"/>
                </a:solidFill>
              </a:rPr>
              <a:t>(# of packets, size of transmission, duration)</a:t>
            </a:r>
          </a:p>
          <a:p>
            <a:r>
              <a:rPr lang="en-US" dirty="0">
                <a:solidFill>
                  <a:schemeClr val="tx2"/>
                </a:solidFill>
              </a:rPr>
              <a:t>Design principle: </a:t>
            </a:r>
          </a:p>
          <a:p>
            <a:pPr>
              <a:buNone/>
            </a:pPr>
            <a:r>
              <a:rPr lang="en-US" dirty="0">
                <a:solidFill>
                  <a:schemeClr val="tx2"/>
                </a:solidFill>
              </a:rPr>
              <a:t>using geometry primitives </a:t>
            </a:r>
          </a:p>
          <a:p>
            <a:pPr lvl="1">
              <a:buFont typeface="Arial" pitchFamily="34" charset="0"/>
              <a:buChar char="•"/>
            </a:pPr>
            <a:r>
              <a:rPr lang="en-US" dirty="0">
                <a:solidFill>
                  <a:schemeClr val="accent2"/>
                </a:solidFill>
              </a:rPr>
              <a:t>Visually pleasing (glyph for multidimensional data)</a:t>
            </a:r>
          </a:p>
          <a:p>
            <a:pPr lvl="1">
              <a:buFont typeface="Arial" pitchFamily="34" charset="0"/>
              <a:buChar char="•"/>
            </a:pPr>
            <a:r>
              <a:rPr lang="en-US" dirty="0">
                <a:solidFill>
                  <a:schemeClr val="accent2"/>
                </a:solidFill>
              </a:rPr>
              <a:t>Can be efficiently rendered by graphics hardware 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66800" y="4267200"/>
            <a:ext cx="5029199" cy="810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Cell View: Attribute Mapping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US" sz="2000" dirty="0">
                <a:solidFill>
                  <a:schemeClr val="accent2"/>
                </a:solidFill>
              </a:rPr>
              <a:t>transfer attribute values to </a:t>
            </a:r>
            <a:r>
              <a:rPr lang="en-US" sz="2000" b="1" i="1" dirty="0">
                <a:solidFill>
                  <a:schemeClr val="accent2"/>
                </a:solidFill>
              </a:rPr>
              <a:t>bounded</a:t>
            </a:r>
            <a:r>
              <a:rPr lang="en-US" sz="2000" dirty="0">
                <a:solidFill>
                  <a:schemeClr val="accent2"/>
                </a:solidFill>
              </a:rPr>
              <a:t> geometric dimensions -- the transfer function is </a:t>
            </a:r>
            <a:r>
              <a:rPr lang="en-US" sz="2000" b="1" i="1" dirty="0">
                <a:solidFill>
                  <a:schemeClr val="accent2"/>
                </a:solidFill>
              </a:rPr>
              <a:t>monotonically increasing</a:t>
            </a:r>
            <a:r>
              <a:rPr lang="en-US" sz="2000" b="1" dirty="0">
                <a:solidFill>
                  <a:schemeClr val="accent2"/>
                </a:solidFill>
              </a:rPr>
              <a:t> </a:t>
            </a:r>
            <a:r>
              <a:rPr lang="en-US" sz="2000" dirty="0">
                <a:solidFill>
                  <a:schemeClr val="accent2"/>
                </a:solidFill>
              </a:rPr>
              <a:t>in its argument</a:t>
            </a:r>
          </a:p>
          <a:p>
            <a:r>
              <a:rPr lang="en-US" sz="2800" dirty="0">
                <a:solidFill>
                  <a:schemeClr val="tx2"/>
                </a:solidFill>
              </a:rPr>
              <a:t>Map the number of packets </a:t>
            </a:r>
            <a:r>
              <a:rPr lang="en-US" sz="2800" i="1" dirty="0"/>
              <a:t>n</a:t>
            </a:r>
            <a:r>
              <a:rPr lang="en-US" sz="2800" dirty="0"/>
              <a:t> </a:t>
            </a:r>
            <a:r>
              <a:rPr lang="en-US" sz="2800" dirty="0">
                <a:solidFill>
                  <a:schemeClr val="tx2"/>
                </a:solidFill>
              </a:rPr>
              <a:t>to cilium stem height</a:t>
            </a:r>
            <a:r>
              <a:rPr lang="en-US" sz="2800" dirty="0"/>
              <a:t> </a:t>
            </a:r>
            <a:r>
              <a:rPr lang="en-US" sz="2800" i="1" dirty="0"/>
              <a:t>h</a:t>
            </a:r>
          </a:p>
          <a:p>
            <a:pPr>
              <a:buNone/>
            </a:pPr>
            <a:endParaRPr lang="en-US" sz="2800" i="1" dirty="0"/>
          </a:p>
          <a:p>
            <a:pPr>
              <a:buNone/>
            </a:pPr>
            <a:endParaRPr lang="en-US" sz="2800" i="1" dirty="0"/>
          </a:p>
          <a:p>
            <a:r>
              <a:rPr lang="en-US" sz="2800" dirty="0">
                <a:solidFill>
                  <a:schemeClr val="tx2"/>
                </a:solidFill>
              </a:rPr>
              <a:t>Map duration </a:t>
            </a:r>
            <a:r>
              <a:rPr lang="en-US" sz="2800" dirty="0"/>
              <a:t>t </a:t>
            </a:r>
            <a:r>
              <a:rPr lang="en-US" sz="2800" dirty="0">
                <a:solidFill>
                  <a:schemeClr val="tx2"/>
                </a:solidFill>
              </a:rPr>
              <a:t>to cilium stem width</a:t>
            </a:r>
            <a:r>
              <a:rPr lang="en-US" sz="2800" dirty="0"/>
              <a:t> w</a:t>
            </a:r>
            <a:endParaRPr lang="en-US" sz="2800" i="1" dirty="0"/>
          </a:p>
          <a:p>
            <a:pPr>
              <a:buNone/>
            </a:pPr>
            <a:endParaRPr lang="en-US" sz="2800" i="1" dirty="0"/>
          </a:p>
          <a:p>
            <a:r>
              <a:rPr lang="en-US" sz="2800" dirty="0">
                <a:solidFill>
                  <a:schemeClr val="tx2"/>
                </a:solidFill>
              </a:rPr>
              <a:t>Map size of transmission </a:t>
            </a:r>
            <a:r>
              <a:rPr lang="en-US" sz="2800" dirty="0"/>
              <a:t>z </a:t>
            </a:r>
            <a:r>
              <a:rPr lang="en-US" sz="2800" dirty="0">
                <a:solidFill>
                  <a:schemeClr val="tx2"/>
                </a:solidFill>
              </a:rPr>
              <a:t>to cilium head width </a:t>
            </a:r>
            <a:r>
              <a:rPr lang="en-US" sz="2800" dirty="0"/>
              <a:t>l:</a:t>
            </a:r>
            <a:endParaRPr lang="en-US" sz="2800" i="1" dirty="0"/>
          </a:p>
          <a:p>
            <a:endParaRPr lang="en-US" sz="2800" i="1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90600" y="2819400"/>
            <a:ext cx="4655127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669038" y="2819400"/>
            <a:ext cx="2408162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90600" y="5486400"/>
            <a:ext cx="4099775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669</TotalTime>
  <Words>708</Words>
  <Application>Microsoft Macintosh PowerPoint</Application>
  <PresentationFormat>On-screen Show (4:3)</PresentationFormat>
  <Paragraphs>113</Paragraphs>
  <Slides>15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Office Theme</vt:lpstr>
      <vt:lpstr>Entity-based Visualization of Malware Network Traces</vt:lpstr>
      <vt:lpstr>Prior Art/Motivation </vt:lpstr>
      <vt:lpstr>MalwareVis Overview</vt:lpstr>
      <vt:lpstr>Data Collection</vt:lpstr>
      <vt:lpstr>Preprocessing</vt:lpstr>
      <vt:lpstr>View/Interaction</vt:lpstr>
      <vt:lpstr>Visualization Scheme</vt:lpstr>
      <vt:lpstr>Cell View: Components</vt:lpstr>
      <vt:lpstr>Cell View: Attribute Mapping</vt:lpstr>
      <vt:lpstr>Layout on the Timeline</vt:lpstr>
      <vt:lpstr>Layout on the Timeline</vt:lpstr>
      <vt:lpstr>Interactive Demo</vt:lpstr>
      <vt:lpstr>Use Cases</vt:lpstr>
      <vt:lpstr>Future Work</vt:lpstr>
      <vt:lpstr>Technical Reference 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Entity-based Visualization of </dc:title>
  <dc:creator>Tina</dc:creator>
  <cp:lastModifiedBy>Tina</cp:lastModifiedBy>
  <cp:revision>132</cp:revision>
  <dcterms:created xsi:type="dcterms:W3CDTF">2012-10-11T14:02:43Z</dcterms:created>
  <dcterms:modified xsi:type="dcterms:W3CDTF">2012-10-15T21:53:08Z</dcterms:modified>
</cp:coreProperties>
</file>